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sldIdLst>
    <p:sldId id="256" r:id="rId2"/>
    <p:sldId id="290" r:id="rId3"/>
    <p:sldId id="257" r:id="rId4"/>
    <p:sldId id="259" r:id="rId5"/>
    <p:sldId id="285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86" r:id="rId21"/>
    <p:sldId id="278" r:id="rId22"/>
    <p:sldId id="279" r:id="rId23"/>
    <p:sldId id="275" r:id="rId24"/>
    <p:sldId id="276" r:id="rId25"/>
    <p:sldId id="277" r:id="rId26"/>
    <p:sldId id="280" r:id="rId27"/>
    <p:sldId id="281" r:id="rId28"/>
    <p:sldId id="282" r:id="rId29"/>
    <p:sldId id="283" r:id="rId30"/>
    <p:sldId id="287" r:id="rId31"/>
    <p:sldId id="284" r:id="rId32"/>
    <p:sldId id="288" r:id="rId33"/>
    <p:sldId id="289" r:id="rId3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61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61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61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61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61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61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61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61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61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22" autoAdjust="0"/>
    <p:restoredTop sz="94661" autoAdjust="0"/>
  </p:normalViewPr>
  <p:slideViewPr>
    <p:cSldViewPr>
      <p:cViewPr>
        <p:scale>
          <a:sx n="66" d="100"/>
          <a:sy n="66" d="100"/>
        </p:scale>
        <p:origin x="-1056" y="-4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8802688" y="6096000"/>
            <a:ext cx="341312" cy="2460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fld id="{12EE595A-583E-4535-A7CE-F4BF53F8EB6A}" type="slidenum">
              <a:rPr lang="en-US" sz="1000">
                <a:ea typeface="ＭＳ Ｐゴシック" pitchFamily="84" charset="-128"/>
              </a:rPr>
              <a:pPr>
                <a:defRPr/>
              </a:pPr>
              <a:t>‹#›</a:t>
            </a:fld>
            <a:endParaRPr lang="en-US" sz="1000" dirty="0">
              <a:ea typeface="ＭＳ Ｐゴシック" pitchFamily="84" charset="-128"/>
            </a:endParaRPr>
          </a:p>
        </p:txBody>
      </p:sp>
      <p:sp>
        <p:nvSpPr>
          <p:cNvPr id="5" name="Text Box 7"/>
          <p:cNvSpPr txBox="1">
            <a:spLocks noChangeArrowheads="1"/>
          </p:cNvSpPr>
          <p:nvPr userDrawn="1"/>
        </p:nvSpPr>
        <p:spPr bwMode="auto">
          <a:xfrm>
            <a:off x="0" y="5943600"/>
            <a:ext cx="13001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000" dirty="0" err="1">
                <a:ea typeface="ＭＳ Ｐゴシック" pitchFamily="34" charset="-128"/>
              </a:rPr>
              <a:t>AGBell</a:t>
            </a:r>
            <a:r>
              <a:rPr lang="en-US" sz="1000" dirty="0">
                <a:ea typeface="ＭＳ Ｐゴシック" pitchFamily="34" charset="-128"/>
              </a:rPr>
              <a:t> – EECT 111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2496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0960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4FBC934-2B6D-4071-8C0F-E4E6B617F3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246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762000"/>
            <a:ext cx="1943100" cy="5334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762000"/>
            <a:ext cx="5676900" cy="5334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0960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D2468C1-A811-45BD-ADFE-E6C3597031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219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 userDrawn="1"/>
        </p:nvSpPr>
        <p:spPr bwMode="auto">
          <a:xfrm>
            <a:off x="0" y="5943600"/>
            <a:ext cx="13001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000" dirty="0" err="1">
                <a:ea typeface="ＭＳ Ｐゴシック" pitchFamily="34" charset="-128"/>
              </a:rPr>
              <a:t>AGBell</a:t>
            </a:r>
            <a:r>
              <a:rPr lang="en-US" sz="1000" dirty="0">
                <a:ea typeface="ＭＳ Ｐゴシック" pitchFamily="34" charset="-128"/>
              </a:rPr>
              <a:t> – EECT 111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9986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0960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D42DCAE-4B90-4452-AF36-9FD81DC1D7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242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0960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8B0BDC6-41B8-4956-8B09-360772C15B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664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858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0960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5D12AA7-2DC7-405E-A095-A1B63E6FE9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9207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858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0960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0CF6254-E5E4-4C56-B43E-79ADE988E6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741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858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0960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77DD6D0-DE52-41CE-A081-A59B6A36F7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016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0960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6171BC0-D1FE-4AF3-A695-5BB3B4AE0E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6212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0960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C0C2AF7-1EBC-4586-8EB2-20CD96318D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674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9" descr="Meade_CFV_master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9144000" cy="685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7620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8802688" y="6096000"/>
            <a:ext cx="341312" cy="2460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fld id="{29181014-B8D8-4E0C-AA2D-A222B5BF259E}" type="slidenum">
              <a:rPr lang="en-US" sz="1000">
                <a:ea typeface="ＭＳ Ｐゴシック" pitchFamily="84" charset="-128"/>
              </a:rPr>
              <a:pPr>
                <a:defRPr/>
              </a:pPr>
              <a:t>‹#›</a:t>
            </a:fld>
            <a:endParaRPr lang="en-US" sz="1000" dirty="0">
              <a:ea typeface="ＭＳ Ｐゴシック" pitchFamily="84" charset="-128"/>
            </a:endParaRPr>
          </a:p>
        </p:txBody>
      </p:sp>
      <p:sp>
        <p:nvSpPr>
          <p:cNvPr id="9" name="Text Box 7"/>
          <p:cNvSpPr txBox="1">
            <a:spLocks noChangeArrowheads="1"/>
          </p:cNvSpPr>
          <p:nvPr userDrawn="1"/>
        </p:nvSpPr>
        <p:spPr bwMode="auto">
          <a:xfrm>
            <a:off x="0" y="5943600"/>
            <a:ext cx="13001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000" dirty="0" err="1">
                <a:ea typeface="ＭＳ Ｐゴシック" pitchFamily="34" charset="-128"/>
              </a:rPr>
              <a:t>AGBell</a:t>
            </a:r>
            <a:r>
              <a:rPr lang="en-US" sz="1000" dirty="0">
                <a:ea typeface="ＭＳ Ｐゴシック" pitchFamily="34" charset="-128"/>
              </a:rPr>
              <a:t> – EECT 111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pitchFamily="6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pitchFamily="6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pitchFamily="6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pitchFamily="61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pitchFamily="61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pitchFamily="61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pitchFamily="61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pitchFamily="61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abell118@ivytech.edu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6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8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5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WordArt 4" descr="Paper bag"/>
          <p:cNvSpPr>
            <a:spLocks noChangeArrowheads="1" noChangeShapeType="1" noTextEdit="1"/>
          </p:cNvSpPr>
          <p:nvPr/>
        </p:nvSpPr>
        <p:spPr bwMode="auto">
          <a:xfrm>
            <a:off x="990600" y="2209800"/>
            <a:ext cx="6553200" cy="4667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kern="1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Introduction to Circuits Analysis</a:t>
            </a:r>
          </a:p>
        </p:txBody>
      </p:sp>
      <p:sp>
        <p:nvSpPr>
          <p:cNvPr id="17411" name="Text Box 5"/>
          <p:cNvSpPr txBox="1">
            <a:spLocks noChangeArrowheads="1"/>
          </p:cNvSpPr>
          <p:nvPr/>
        </p:nvSpPr>
        <p:spPr bwMode="auto">
          <a:xfrm>
            <a:off x="0" y="2895600"/>
            <a:ext cx="9144000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9pPr>
          </a:lstStyle>
          <a:p>
            <a:pPr algn="ctr"/>
            <a:r>
              <a:rPr lang="en-US" altLang="en-US"/>
              <a:t>by Andrew G. Bell</a:t>
            </a:r>
          </a:p>
          <a:p>
            <a:pPr algn="ctr"/>
            <a:r>
              <a:rPr lang="en-US" altLang="en-US">
                <a:hlinkClick r:id="rId3"/>
              </a:rPr>
              <a:t>abell118@ivytech.edu</a:t>
            </a:r>
            <a:endParaRPr lang="en-US" altLang="en-US"/>
          </a:p>
          <a:p>
            <a:pPr algn="ctr"/>
            <a:r>
              <a:rPr lang="en-US" altLang="en-US"/>
              <a:t>(260) 481-2288</a:t>
            </a:r>
          </a:p>
          <a:p>
            <a:pPr algn="ctr"/>
            <a:endParaRPr lang="en-US" altLang="en-US"/>
          </a:p>
          <a:p>
            <a:pPr algn="ctr"/>
            <a:r>
              <a:rPr lang="en-US" altLang="en-US"/>
              <a:t>Lecture 4</a:t>
            </a:r>
          </a:p>
        </p:txBody>
      </p:sp>
      <p:pic>
        <p:nvPicPr>
          <p:cNvPr id="17412" name="Picture 3" descr="header-banner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5791200"/>
            <a:ext cx="3505200" cy="53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9906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Calculating a Voltage Drop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362200"/>
            <a:ext cx="7772400" cy="3733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mtClean="0"/>
              <a:t>If there are two resistors in a series circuit, each voltage drop may be calculated by using the following equations: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en-US" altLang="en-US" sz="1400" i="1" smtClean="0"/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i="1" smtClean="0"/>
              <a:t>V</a:t>
            </a:r>
            <a:r>
              <a:rPr lang="en-US" altLang="en-US" i="1" baseline="-25000" smtClean="0"/>
              <a:t>R</a:t>
            </a:r>
            <a:r>
              <a:rPr lang="en-US" altLang="en-US" baseline="-25000" smtClean="0"/>
              <a:t>1</a:t>
            </a:r>
            <a:r>
              <a:rPr lang="en-US" altLang="en-US" smtClean="0"/>
              <a:t> = </a:t>
            </a:r>
            <a:r>
              <a:rPr lang="en-US" altLang="en-US" i="1" smtClean="0"/>
              <a:t>I</a:t>
            </a:r>
            <a:r>
              <a:rPr lang="en-US" altLang="en-US" i="1" baseline="-25000" smtClean="0"/>
              <a:t>T</a:t>
            </a:r>
            <a:r>
              <a:rPr lang="en-US" altLang="en-US" smtClean="0"/>
              <a:t> x </a:t>
            </a:r>
            <a:r>
              <a:rPr lang="en-US" altLang="en-US" i="1" smtClean="0"/>
              <a:t>R</a:t>
            </a:r>
            <a:r>
              <a:rPr lang="en-US" altLang="en-US" baseline="-25000" smtClean="0"/>
              <a:t>1</a:t>
            </a:r>
          </a:p>
          <a:p>
            <a:pPr algn="ctr" eaLnBrk="1" hangingPunct="1">
              <a:lnSpc>
                <a:spcPct val="90000"/>
              </a:lnSpc>
            </a:pPr>
            <a:endParaRPr lang="en-US" altLang="en-US" b="1" baseline="-25000" smtClean="0"/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i="1" smtClean="0"/>
              <a:t>V</a:t>
            </a:r>
            <a:r>
              <a:rPr lang="en-US" altLang="en-US" i="1" baseline="-25000" smtClean="0"/>
              <a:t>R</a:t>
            </a:r>
            <a:r>
              <a:rPr lang="en-US" altLang="en-US" baseline="-25000" smtClean="0"/>
              <a:t>2</a:t>
            </a:r>
            <a:r>
              <a:rPr lang="en-US" altLang="en-US" smtClean="0"/>
              <a:t> = </a:t>
            </a:r>
            <a:r>
              <a:rPr lang="en-US" altLang="en-US" i="1" smtClean="0"/>
              <a:t>I</a:t>
            </a:r>
            <a:r>
              <a:rPr lang="en-US" altLang="en-US" i="1" baseline="-25000" smtClean="0"/>
              <a:t>T</a:t>
            </a:r>
            <a:r>
              <a:rPr lang="en-US" altLang="en-US" smtClean="0"/>
              <a:t> x </a:t>
            </a:r>
            <a:r>
              <a:rPr lang="en-US" altLang="en-US" i="1" smtClean="0"/>
              <a:t>R</a:t>
            </a:r>
            <a:r>
              <a:rPr lang="en-US" altLang="en-US" baseline="-25000" smtClean="0"/>
              <a:t>2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Voltage Divider Rule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209800"/>
            <a:ext cx="7772400" cy="3886200"/>
          </a:xfrm>
        </p:spPr>
        <p:txBody>
          <a:bodyPr/>
          <a:lstStyle/>
          <a:p>
            <a:pPr eaLnBrk="1" hangingPunct="1"/>
            <a:r>
              <a:rPr lang="en-US" altLang="en-US" smtClean="0"/>
              <a:t>The voltage across any resistor in a series may be determined by using the following equation:</a:t>
            </a:r>
          </a:p>
        </p:txBody>
      </p:sp>
      <p:graphicFrame>
        <p:nvGraphicFramePr>
          <p:cNvPr id="3074" name="Object 0"/>
          <p:cNvGraphicFramePr>
            <a:graphicFrameLocks noChangeAspect="1"/>
          </p:cNvGraphicFramePr>
          <p:nvPr/>
        </p:nvGraphicFramePr>
        <p:xfrm>
          <a:off x="3200400" y="4191000"/>
          <a:ext cx="2667000" cy="1308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Equation" r:id="rId3" imgW="876240" imgH="431640" progId="Equation.3">
                  <p:embed/>
                </p:oleObj>
              </mc:Choice>
              <mc:Fallback>
                <p:oleObj name="Equation" r:id="rId3" imgW="876240" imgH="431640" progId="Equation.3">
                  <p:embed/>
                  <p:pic>
                    <p:nvPicPr>
                      <p:cNvPr id="0" name="Object 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4191000"/>
                        <a:ext cx="2667000" cy="1308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Term Definitions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362200"/>
            <a:ext cx="7772400" cy="3733800"/>
          </a:xfrm>
        </p:spPr>
        <p:txBody>
          <a:bodyPr/>
          <a:lstStyle/>
          <a:p>
            <a:pPr eaLnBrk="1" hangingPunct="1"/>
            <a:r>
              <a:rPr lang="en-US" altLang="en-US" i="1" smtClean="0"/>
              <a:t>V</a:t>
            </a:r>
            <a:r>
              <a:rPr lang="en-US" altLang="en-US" i="1" baseline="-25000" smtClean="0"/>
              <a:t>X</a:t>
            </a:r>
            <a:r>
              <a:rPr lang="en-US" altLang="en-US" smtClean="0"/>
              <a:t>:  Voltage across the desired resistor</a:t>
            </a:r>
          </a:p>
          <a:p>
            <a:pPr eaLnBrk="1" hangingPunct="1"/>
            <a:endParaRPr lang="en-US" altLang="en-US" smtClean="0"/>
          </a:p>
          <a:p>
            <a:pPr eaLnBrk="1" hangingPunct="1"/>
            <a:r>
              <a:rPr lang="en-US" altLang="en-US" i="1" smtClean="0"/>
              <a:t>R</a:t>
            </a:r>
            <a:r>
              <a:rPr lang="en-US" altLang="en-US" i="1" baseline="-25000" smtClean="0"/>
              <a:t>X</a:t>
            </a:r>
            <a:r>
              <a:rPr lang="en-US" altLang="en-US" smtClean="0"/>
              <a:t>:  Value of the desired resistor</a:t>
            </a:r>
          </a:p>
          <a:p>
            <a:pPr eaLnBrk="1" hangingPunct="1"/>
            <a:endParaRPr lang="en-US" altLang="en-US" i="1" smtClean="0"/>
          </a:p>
          <a:p>
            <a:pPr eaLnBrk="1" hangingPunct="1"/>
            <a:r>
              <a:rPr lang="en-US" altLang="en-US" i="1" smtClean="0"/>
              <a:t>V</a:t>
            </a:r>
            <a:r>
              <a:rPr lang="en-US" altLang="en-US" i="1" baseline="-25000" smtClean="0"/>
              <a:t>T</a:t>
            </a:r>
            <a:r>
              <a:rPr lang="en-US" altLang="en-US" smtClean="0"/>
              <a:t>:  The circuit applied voltage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Kirchhoff’s Voltage Law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209800"/>
            <a:ext cx="7772400" cy="3505200"/>
          </a:xfrm>
        </p:spPr>
        <p:txBody>
          <a:bodyPr/>
          <a:lstStyle/>
          <a:p>
            <a:pPr eaLnBrk="1" hangingPunct="1"/>
            <a:r>
              <a:rPr lang="en-US" altLang="en-US" smtClean="0"/>
              <a:t>An important concept used in simple to very complex circuits</a:t>
            </a:r>
          </a:p>
          <a:p>
            <a:pPr eaLnBrk="1" hangingPunct="1"/>
            <a:r>
              <a:rPr lang="en-US" altLang="en-US" smtClean="0"/>
              <a:t>It allows one to solve problems and check answers</a:t>
            </a:r>
          </a:p>
          <a:p>
            <a:pPr eaLnBrk="1" hangingPunct="1"/>
            <a:r>
              <a:rPr lang="en-US" altLang="en-US" smtClean="0"/>
              <a:t>Used with Ohm’s law to solve difficult problems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Kirchhoff’s Voltage Law (cont.)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36576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altLang="en-US" smtClean="0"/>
              <a:t>Kirchhoff’s Voltage Law (KVL) states: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en-US" altLang="en-US" sz="900" smtClean="0"/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2800" smtClean="0"/>
              <a:t>The arithmetic summation of all voltage drops in a series circuit will always equal the applied voltage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endParaRPr lang="en-US" altLang="en-US" sz="900" smtClean="0"/>
          </a:p>
          <a:p>
            <a:pPr marL="609600" indent="-609600" algn="ctr" eaLnBrk="1" hangingPunct="1">
              <a:lnSpc>
                <a:spcPct val="90000"/>
              </a:lnSpc>
              <a:buFontTx/>
              <a:buNone/>
            </a:pPr>
            <a:r>
              <a:rPr lang="en-US" altLang="en-US" sz="2800" smtClean="0"/>
              <a:t>	and/or</a:t>
            </a:r>
          </a:p>
          <a:p>
            <a:pPr marL="609600" indent="-609600" algn="ctr" eaLnBrk="1" hangingPunct="1">
              <a:lnSpc>
                <a:spcPct val="90000"/>
              </a:lnSpc>
              <a:buFontTx/>
              <a:buNone/>
            </a:pPr>
            <a:endParaRPr lang="en-US" altLang="en-US" sz="900" smtClean="0"/>
          </a:p>
          <a:p>
            <a:pPr marL="609600" indent="-609600" eaLnBrk="1" hangingPunct="1">
              <a:lnSpc>
                <a:spcPct val="90000"/>
              </a:lnSpc>
              <a:buFontTx/>
              <a:buAutoNum type="arabicPeriod" startAt="2"/>
            </a:pPr>
            <a:r>
              <a:rPr lang="en-US" altLang="en-US" sz="2800" smtClean="0"/>
              <a:t>The algebraic summation of the voltages around a loop will always equal zero volts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4" descr="04-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1905000"/>
            <a:ext cx="3603625" cy="396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Kirchhoff’s Voltage Law (cont.)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Power in Series Circuits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438400"/>
            <a:ext cx="7772400" cy="3657600"/>
          </a:xfrm>
        </p:spPr>
        <p:txBody>
          <a:bodyPr/>
          <a:lstStyle/>
          <a:p>
            <a:pPr eaLnBrk="1" hangingPunct="1"/>
            <a:r>
              <a:rPr lang="en-US" altLang="en-US" smtClean="0"/>
              <a:t>Remember the basic equations:</a:t>
            </a:r>
            <a:endParaRPr lang="en-US" altLang="en-US" b="1" smtClean="0"/>
          </a:p>
        </p:txBody>
      </p:sp>
      <p:graphicFrame>
        <p:nvGraphicFramePr>
          <p:cNvPr id="4098" name="Object 0"/>
          <p:cNvGraphicFramePr>
            <a:graphicFrameLocks noChangeAspect="1"/>
          </p:cNvGraphicFramePr>
          <p:nvPr/>
        </p:nvGraphicFramePr>
        <p:xfrm>
          <a:off x="1563688" y="3276600"/>
          <a:ext cx="6015037" cy="1103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Equation" r:id="rId3" imgW="2286000" imgH="419040" progId="Equation.3">
                  <p:embed/>
                </p:oleObj>
              </mc:Choice>
              <mc:Fallback>
                <p:oleObj name="Equation" r:id="rId3" imgW="2286000" imgH="419040" progId="Equation.3">
                  <p:embed/>
                  <p:pic>
                    <p:nvPicPr>
                      <p:cNvPr id="0" name="Object 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63688" y="3276600"/>
                        <a:ext cx="6015037" cy="1103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Power in Series Circuits (cont.)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Because current is the same at every point in a series circuit, the resistance with the smallest value will also dissipate the smallest power value.</a:t>
            </a:r>
          </a:p>
          <a:p>
            <a:pPr eaLnBrk="1" hangingPunct="1"/>
            <a:endParaRPr lang="en-US" altLang="en-US" sz="2000" smtClean="0"/>
          </a:p>
          <a:p>
            <a:pPr eaLnBrk="1" hangingPunct="1"/>
            <a:r>
              <a:rPr lang="en-US" altLang="en-US" smtClean="0"/>
              <a:t>The largest resistor in the circuit will dissipate the largest amount of power.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Power in Series Circuits (cont.)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057400"/>
            <a:ext cx="7772400" cy="3886200"/>
          </a:xfrm>
        </p:spPr>
        <p:txBody>
          <a:bodyPr/>
          <a:lstStyle/>
          <a:p>
            <a:pPr eaLnBrk="1" hangingPunct="1"/>
            <a:r>
              <a:rPr lang="en-US" altLang="en-US" smtClean="0"/>
              <a:t>Since the current is the same at any point in a series circuit, the equation </a:t>
            </a:r>
          </a:p>
          <a:p>
            <a:pPr eaLnBrk="1" hangingPunct="1">
              <a:buFontTx/>
              <a:buNone/>
            </a:pPr>
            <a:r>
              <a:rPr lang="en-US" altLang="en-US" smtClean="0"/>
              <a:t>   </a:t>
            </a:r>
            <a:r>
              <a:rPr lang="en-US" altLang="en-US" i="1" smtClean="0"/>
              <a:t>P</a:t>
            </a:r>
            <a:r>
              <a:rPr lang="en-US" altLang="en-US" smtClean="0"/>
              <a:t> = </a:t>
            </a:r>
            <a:r>
              <a:rPr lang="en-US" altLang="en-US" i="1" smtClean="0"/>
              <a:t>I</a:t>
            </a:r>
            <a:r>
              <a:rPr lang="en-US" altLang="en-US" baseline="30000" smtClean="0"/>
              <a:t>2 </a:t>
            </a:r>
            <a:r>
              <a:rPr lang="en-US" altLang="en-US" smtClean="0"/>
              <a:t>x </a:t>
            </a:r>
            <a:r>
              <a:rPr lang="en-US" altLang="en-US" i="1" smtClean="0"/>
              <a:t>R</a:t>
            </a:r>
            <a:r>
              <a:rPr lang="en-US" altLang="en-US" smtClean="0"/>
              <a:t> is perhaps the best equation to use when </a:t>
            </a:r>
            <a:r>
              <a:rPr lang="en-US" altLang="en-US" i="1" smtClean="0"/>
              <a:t>I</a:t>
            </a:r>
            <a:r>
              <a:rPr lang="en-US" altLang="en-US" smtClean="0"/>
              <a:t> and </a:t>
            </a:r>
            <a:r>
              <a:rPr lang="en-US" altLang="en-US" i="1" smtClean="0"/>
              <a:t>R</a:t>
            </a:r>
            <a:r>
              <a:rPr lang="en-US" altLang="en-US" smtClean="0"/>
              <a:t> are known.</a:t>
            </a:r>
          </a:p>
          <a:p>
            <a:pPr eaLnBrk="1" hangingPunct="1"/>
            <a:endParaRPr lang="en-US" altLang="en-US" sz="1800" smtClean="0"/>
          </a:p>
          <a:p>
            <a:pPr eaLnBrk="1" hangingPunct="1"/>
            <a:r>
              <a:rPr lang="en-US" altLang="en-US" smtClean="0"/>
              <a:t>Thus, </a:t>
            </a:r>
            <a:r>
              <a:rPr lang="en-US" altLang="en-US" i="1" smtClean="0"/>
              <a:t>P</a:t>
            </a:r>
            <a:r>
              <a:rPr lang="en-US" altLang="en-US" i="1" baseline="-25000" smtClean="0"/>
              <a:t>R</a:t>
            </a:r>
            <a:r>
              <a:rPr lang="en-US" altLang="en-US" baseline="-25000" smtClean="0"/>
              <a:t>1</a:t>
            </a:r>
            <a:r>
              <a:rPr lang="en-US" altLang="en-US" smtClean="0"/>
              <a:t> = </a:t>
            </a:r>
            <a:r>
              <a:rPr lang="en-US" altLang="en-US" i="1" smtClean="0"/>
              <a:t>I</a:t>
            </a:r>
            <a:r>
              <a:rPr lang="en-US" altLang="en-US" baseline="30000" smtClean="0"/>
              <a:t>2 </a:t>
            </a:r>
            <a:r>
              <a:rPr lang="en-US" altLang="en-US" smtClean="0"/>
              <a:t>x </a:t>
            </a:r>
            <a:r>
              <a:rPr lang="en-US" altLang="en-US" i="1" smtClean="0"/>
              <a:t>R</a:t>
            </a:r>
            <a:r>
              <a:rPr lang="en-US" altLang="en-US" baseline="-25000" smtClean="0"/>
              <a:t>1</a:t>
            </a:r>
            <a:r>
              <a:rPr lang="en-US" altLang="en-US" smtClean="0"/>
              <a:t> and </a:t>
            </a:r>
            <a:r>
              <a:rPr lang="en-US" altLang="en-US" i="1" smtClean="0"/>
              <a:t>P</a:t>
            </a:r>
            <a:r>
              <a:rPr lang="en-US" altLang="en-US" i="1" baseline="-25000" smtClean="0"/>
              <a:t>R</a:t>
            </a:r>
            <a:r>
              <a:rPr lang="en-US" altLang="en-US" baseline="-25000" smtClean="0"/>
              <a:t>2</a:t>
            </a:r>
            <a:r>
              <a:rPr lang="en-US" altLang="en-US" smtClean="0"/>
              <a:t> = </a:t>
            </a:r>
            <a:r>
              <a:rPr lang="en-US" altLang="en-US" i="1" smtClean="0"/>
              <a:t>I</a:t>
            </a:r>
            <a:r>
              <a:rPr lang="en-US" altLang="en-US" baseline="30000" smtClean="0"/>
              <a:t>2</a:t>
            </a:r>
            <a:r>
              <a:rPr lang="en-US" altLang="en-US" smtClean="0"/>
              <a:t> x </a:t>
            </a:r>
            <a:r>
              <a:rPr lang="en-US" altLang="en-US" i="1" smtClean="0"/>
              <a:t>R</a:t>
            </a:r>
            <a:r>
              <a:rPr lang="en-US" altLang="en-US" baseline="-25000" smtClean="0"/>
              <a:t>2</a:t>
            </a:r>
            <a:r>
              <a:rPr lang="en-US" altLang="en-US" smtClean="0"/>
              <a:t>, etc.</a:t>
            </a:r>
          </a:p>
          <a:p>
            <a:pPr eaLnBrk="1" hangingPunct="1">
              <a:buFontTx/>
              <a:buNone/>
            </a:pPr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Power in Series Circuits (cont.)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The total power dissipated in a series circuit is also the amount of power the power source must deliver.  This may also be expressed as:</a:t>
            </a:r>
          </a:p>
          <a:p>
            <a:pPr algn="ctr" eaLnBrk="1" hangingPunct="1">
              <a:buFontTx/>
              <a:buNone/>
            </a:pPr>
            <a:endParaRPr lang="en-US" altLang="en-US" sz="2000" i="1" smtClean="0"/>
          </a:p>
          <a:p>
            <a:pPr algn="ctr" eaLnBrk="1" hangingPunct="1">
              <a:buFontTx/>
              <a:buNone/>
            </a:pPr>
            <a:r>
              <a:rPr lang="en-US" altLang="en-US" sz="3600" i="1" smtClean="0"/>
              <a:t>P</a:t>
            </a:r>
            <a:r>
              <a:rPr lang="en-US" altLang="en-US" sz="3600" i="1" baseline="-25000" smtClean="0"/>
              <a:t>T</a:t>
            </a:r>
            <a:r>
              <a:rPr lang="en-US" altLang="en-US" sz="3600" smtClean="0"/>
              <a:t> = </a:t>
            </a:r>
            <a:r>
              <a:rPr lang="en-US" altLang="en-US" sz="3600" i="1" smtClean="0"/>
              <a:t>P</a:t>
            </a:r>
            <a:r>
              <a:rPr lang="en-US" altLang="en-US" sz="3600" i="1" baseline="-25000" smtClean="0"/>
              <a:t>R</a:t>
            </a:r>
            <a:r>
              <a:rPr lang="en-US" altLang="en-US" sz="3600" baseline="-25000" smtClean="0"/>
              <a:t>1</a:t>
            </a:r>
            <a:r>
              <a:rPr lang="en-US" altLang="en-US" sz="3600" smtClean="0"/>
              <a:t> + </a:t>
            </a:r>
            <a:r>
              <a:rPr lang="en-US" altLang="en-US" sz="3600" i="1" smtClean="0"/>
              <a:t>P</a:t>
            </a:r>
            <a:r>
              <a:rPr lang="en-US" altLang="en-US" sz="3600" i="1" baseline="-25000" smtClean="0"/>
              <a:t>R</a:t>
            </a:r>
            <a:r>
              <a:rPr lang="en-US" altLang="en-US" sz="3600" baseline="-25000" smtClean="0"/>
              <a:t>2</a:t>
            </a:r>
            <a:r>
              <a:rPr lang="en-US" altLang="en-US" sz="3600" smtClean="0"/>
              <a:t> … + </a:t>
            </a:r>
            <a:r>
              <a:rPr lang="en-US" altLang="en-US" sz="3600" i="1" smtClean="0"/>
              <a:t>P</a:t>
            </a:r>
            <a:r>
              <a:rPr lang="en-US" altLang="en-US" sz="3600" i="1" baseline="-25000" smtClean="0"/>
              <a:t>Rn</a:t>
            </a:r>
            <a:endParaRPr lang="en-US" altLang="en-US" sz="3600" i="1" smtClean="0"/>
          </a:p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z="4400" smtClean="0"/>
              <a:t>CHAPTER 4</a:t>
            </a:r>
            <a:endParaRPr lang="en-US" altLang="en-US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en-US" sz="4400" smtClean="0"/>
              <a:t>Series Circuits</a:t>
            </a:r>
            <a:endParaRPr lang="en-US" altLang="en-US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Power in Series Circuits (cont.)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3581400"/>
          </a:xfrm>
        </p:spPr>
        <p:txBody>
          <a:bodyPr/>
          <a:lstStyle/>
          <a:p>
            <a:pPr eaLnBrk="1" hangingPunct="1"/>
            <a:r>
              <a:rPr lang="en-US" altLang="en-US" smtClean="0"/>
              <a:t>The total power may also be calculated using Watt’s law:</a:t>
            </a:r>
          </a:p>
          <a:p>
            <a:pPr algn="ctr" eaLnBrk="1" hangingPunct="1">
              <a:buFontTx/>
              <a:buNone/>
            </a:pPr>
            <a:endParaRPr lang="en-US" altLang="en-US" smtClean="0"/>
          </a:p>
          <a:p>
            <a:pPr algn="ctr" eaLnBrk="1" hangingPunct="1">
              <a:buFontTx/>
              <a:buNone/>
            </a:pPr>
            <a:r>
              <a:rPr lang="en-US" altLang="en-US" i="1" smtClean="0"/>
              <a:t>P</a:t>
            </a:r>
            <a:r>
              <a:rPr lang="en-US" altLang="en-US" baseline="-25000" smtClean="0"/>
              <a:t>T</a:t>
            </a:r>
            <a:r>
              <a:rPr lang="en-US" altLang="en-US" smtClean="0"/>
              <a:t> = </a:t>
            </a:r>
            <a:r>
              <a:rPr lang="en-US" altLang="en-US" i="1" smtClean="0"/>
              <a:t>I</a:t>
            </a:r>
            <a:r>
              <a:rPr lang="en-US" altLang="en-US" baseline="30000" smtClean="0"/>
              <a:t>2</a:t>
            </a:r>
            <a:r>
              <a:rPr lang="en-US" altLang="en-US" smtClean="0"/>
              <a:t> x </a:t>
            </a:r>
            <a:r>
              <a:rPr lang="en-US" altLang="en-US" i="1" smtClean="0"/>
              <a:t>R</a:t>
            </a:r>
            <a:r>
              <a:rPr lang="en-US" altLang="en-US" baseline="-25000" smtClean="0"/>
              <a:t>T</a:t>
            </a:r>
            <a:endParaRPr lang="en-US" altLang="en-US" smtClean="0"/>
          </a:p>
          <a:p>
            <a:pPr algn="ctr" eaLnBrk="1" hangingPunct="1">
              <a:buFontTx/>
              <a:buNone/>
            </a:pPr>
            <a:endParaRPr lang="en-US" altLang="en-US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858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Opens in a Series Circuit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057400"/>
            <a:ext cx="7772400" cy="3505200"/>
          </a:xfrm>
        </p:spPr>
        <p:txBody>
          <a:bodyPr/>
          <a:lstStyle/>
          <a:p>
            <a:pPr eaLnBrk="1" hangingPunct="1"/>
            <a:r>
              <a:rPr lang="en-US" altLang="en-US" smtClean="0"/>
              <a:t>An open circuit occurs anytime a break in the current path occurs.</a:t>
            </a:r>
          </a:p>
          <a:p>
            <a:pPr eaLnBrk="1" hangingPunct="1"/>
            <a:r>
              <a:rPr lang="en-US" altLang="en-US" smtClean="0"/>
              <a:t>If an open occurs at any point, current will decrease to 0 A.</a:t>
            </a:r>
          </a:p>
          <a:p>
            <a:pPr eaLnBrk="1" hangingPunct="1"/>
            <a:r>
              <a:rPr lang="en-US" altLang="en-US" smtClean="0"/>
              <a:t>All voltage drops will decrease to 0 V.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Opens in a Series Circuit (cont.)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438400"/>
            <a:ext cx="7772400" cy="3657600"/>
          </a:xfrm>
        </p:spPr>
        <p:txBody>
          <a:bodyPr/>
          <a:lstStyle/>
          <a:p>
            <a:pPr eaLnBrk="1" hangingPunct="1"/>
            <a:r>
              <a:rPr lang="en-US" altLang="en-US" smtClean="0"/>
              <a:t>An interesting aspect of an open is that the applied voltage will appear across the open point in the circuit.</a:t>
            </a:r>
            <a:endParaRPr lang="en-US" altLang="en-US" sz="3600" smtClean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8382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Shorts in a Series Circuit 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209800"/>
            <a:ext cx="7772400" cy="3429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mtClean="0"/>
              <a:t>A short is an undesired, very low resistance path in or around a given circuit.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/>
              <a:t>If a short occurs, current will increase because resistance decreases.</a:t>
            </a:r>
            <a:endParaRPr lang="en-US" altLang="en-US" sz="2800" smtClean="0"/>
          </a:p>
          <a:p>
            <a:pPr eaLnBrk="1" hangingPunct="1">
              <a:lnSpc>
                <a:spcPct val="90000"/>
              </a:lnSpc>
            </a:pPr>
            <a:r>
              <a:rPr lang="en-US" altLang="en-US" smtClean="0"/>
              <a:t>As current increases, the voltage across the remaining resistors will increase.</a:t>
            </a:r>
            <a:endParaRPr lang="en-US" altLang="en-US" sz="2800" smtClean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8382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Shorts in a Series Circuit (cont.)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362200"/>
            <a:ext cx="7772400" cy="3657600"/>
          </a:xfrm>
        </p:spPr>
        <p:txBody>
          <a:bodyPr/>
          <a:lstStyle/>
          <a:p>
            <a:pPr eaLnBrk="1" hangingPunct="1"/>
            <a:r>
              <a:rPr lang="en-US" altLang="en-US" smtClean="0"/>
              <a:t>If a total short occurs, </a:t>
            </a:r>
            <a:r>
              <a:rPr lang="en-US" altLang="en-US" i="1" smtClean="0"/>
              <a:t>R</a:t>
            </a:r>
            <a:r>
              <a:rPr lang="en-US" altLang="en-US" i="1" baseline="-25000" smtClean="0"/>
              <a:t>T</a:t>
            </a:r>
            <a:r>
              <a:rPr lang="en-US" altLang="en-US" smtClean="0"/>
              <a:t> = 0 </a:t>
            </a:r>
            <a:r>
              <a:rPr lang="en-US" altLang="en-US" smtClean="0">
                <a:sym typeface="Symbol" pitchFamily="18" charset="2"/>
              </a:rPr>
              <a:t>.</a:t>
            </a:r>
          </a:p>
          <a:p>
            <a:pPr eaLnBrk="1" hangingPunct="1"/>
            <a:r>
              <a:rPr lang="en-US" altLang="en-US" smtClean="0">
                <a:sym typeface="Symbol" pitchFamily="18" charset="2"/>
              </a:rPr>
              <a:t>Current will attempt to increase to unacceptable levels.</a:t>
            </a:r>
            <a:endParaRPr lang="en-US" altLang="en-US" smtClean="0"/>
          </a:p>
          <a:p>
            <a:pPr eaLnBrk="1" hangingPunct="1">
              <a:buFontTx/>
              <a:buNone/>
            </a:pPr>
            <a:endParaRPr lang="en-US" altLang="en-US" smtClean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4" descr="04-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1905000"/>
            <a:ext cx="5486400" cy="3840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8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Shorts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9906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Multiple Voltage Sources </a:t>
            </a:r>
            <a:br>
              <a:rPr lang="en-US" altLang="en-US" smtClean="0"/>
            </a:br>
            <a:r>
              <a:rPr lang="en-US" altLang="en-US" smtClean="0"/>
              <a:t>in Series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438400"/>
            <a:ext cx="7772400" cy="3505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u="sng" smtClean="0"/>
              <a:t>Series Aiding</a:t>
            </a:r>
            <a:r>
              <a:rPr lang="en-US" altLang="en-US" smtClean="0"/>
              <a:t>:  </a:t>
            </a:r>
          </a:p>
          <a:p>
            <a:pPr marL="914400" lvl="1" indent="-457200" eaLnBrk="1" hangingPunct="1">
              <a:lnSpc>
                <a:spcPct val="90000"/>
              </a:lnSpc>
            </a:pPr>
            <a:r>
              <a:rPr lang="en-US" altLang="en-US" smtClean="0"/>
              <a:t>Negative terminal of one source is connected to the positive terminal of the other</a:t>
            </a:r>
          </a:p>
          <a:p>
            <a:pPr marL="914400" lvl="1" indent="-457200" eaLnBrk="1" hangingPunct="1">
              <a:lnSpc>
                <a:spcPct val="90000"/>
              </a:lnSpc>
            </a:pPr>
            <a:endParaRPr lang="en-US" altLang="en-US" sz="1000" smtClean="0"/>
          </a:p>
          <a:p>
            <a:pPr eaLnBrk="1" hangingPunct="1">
              <a:lnSpc>
                <a:spcPct val="90000"/>
              </a:lnSpc>
            </a:pPr>
            <a:r>
              <a:rPr lang="en-US" altLang="en-US" smtClean="0"/>
              <a:t>Individual voltage sources add directly together:</a:t>
            </a:r>
            <a:endParaRPr lang="en-US" altLang="en-US" b="1" smtClean="0"/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i="1" smtClean="0"/>
              <a:t>V</a:t>
            </a:r>
            <a:r>
              <a:rPr lang="en-US" altLang="en-US" i="1" baseline="-25000" smtClean="0"/>
              <a:t>T</a:t>
            </a:r>
            <a:r>
              <a:rPr lang="en-US" altLang="en-US" smtClean="0"/>
              <a:t> = </a:t>
            </a:r>
            <a:r>
              <a:rPr lang="en-US" altLang="en-US" i="1" smtClean="0"/>
              <a:t>V</a:t>
            </a:r>
            <a:r>
              <a:rPr lang="en-US" altLang="en-US" baseline="-25000" smtClean="0"/>
              <a:t>1</a:t>
            </a:r>
            <a:r>
              <a:rPr lang="en-US" altLang="en-US" smtClean="0"/>
              <a:t> + </a:t>
            </a:r>
            <a:r>
              <a:rPr lang="en-US" altLang="en-US" i="1" smtClean="0"/>
              <a:t>V</a:t>
            </a:r>
            <a:r>
              <a:rPr lang="en-US" altLang="en-US" baseline="-25000" smtClean="0"/>
              <a:t>2</a:t>
            </a:r>
            <a:endParaRPr lang="en-US" altLang="en-US" smtClean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9906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Multiple Voltage Sources </a:t>
            </a:r>
            <a:br>
              <a:rPr lang="en-US" altLang="en-US" smtClean="0"/>
            </a:br>
            <a:r>
              <a:rPr lang="en-US" altLang="en-US" smtClean="0"/>
              <a:t>in Series (cont.)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362200"/>
            <a:ext cx="8458200" cy="3581400"/>
          </a:xfrm>
        </p:spPr>
        <p:txBody>
          <a:bodyPr/>
          <a:lstStyle/>
          <a:p>
            <a:pPr eaLnBrk="1" hangingPunct="1"/>
            <a:r>
              <a:rPr lang="en-US" altLang="en-US" u="sng" smtClean="0"/>
              <a:t>Series Opposing</a:t>
            </a:r>
            <a:r>
              <a:rPr lang="en-US" altLang="en-US" smtClean="0"/>
              <a:t>: </a:t>
            </a:r>
          </a:p>
          <a:p>
            <a:pPr marL="914400" lvl="1" indent="-457200" eaLnBrk="1" hangingPunct="1"/>
            <a:r>
              <a:rPr lang="en-US" altLang="en-US" smtClean="0"/>
              <a:t>Negative terminal of one source is connected directly to the negative terminal of the second</a:t>
            </a:r>
          </a:p>
          <a:p>
            <a:pPr marL="914400" lvl="1" indent="-457200" eaLnBrk="1" hangingPunct="1">
              <a:buFontTx/>
              <a:buNone/>
            </a:pPr>
            <a:endParaRPr lang="en-US" altLang="en-US" sz="1000" smtClean="0"/>
          </a:p>
          <a:p>
            <a:pPr eaLnBrk="1" hangingPunct="1"/>
            <a:r>
              <a:rPr lang="en-US" altLang="en-US" smtClean="0"/>
              <a:t>Voltage sources subtract and result is polarized in direction of the greater source:</a:t>
            </a:r>
          </a:p>
          <a:p>
            <a:pPr algn="ctr" eaLnBrk="1" hangingPunct="1">
              <a:buFontTx/>
              <a:buNone/>
            </a:pPr>
            <a:r>
              <a:rPr lang="en-US" altLang="en-US" smtClean="0"/>
              <a:t>V</a:t>
            </a:r>
            <a:r>
              <a:rPr lang="en-US" altLang="en-US" baseline="-25000" smtClean="0"/>
              <a:t>T</a:t>
            </a:r>
            <a:r>
              <a:rPr lang="en-US" altLang="en-US" smtClean="0"/>
              <a:t> = V</a:t>
            </a:r>
            <a:r>
              <a:rPr lang="en-US" altLang="en-US" baseline="-25000" smtClean="0"/>
              <a:t>1</a:t>
            </a:r>
            <a:r>
              <a:rPr lang="en-US" altLang="en-US" smtClean="0"/>
              <a:t> – V</a:t>
            </a:r>
            <a:r>
              <a:rPr lang="en-US" altLang="en-US" baseline="-25000" smtClean="0"/>
              <a:t>2</a:t>
            </a:r>
            <a:endParaRPr lang="en-US" altLang="en-US" smtClean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Voltage Divider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2057400"/>
            <a:ext cx="3200400" cy="3276600"/>
          </a:xfrm>
        </p:spPr>
        <p:txBody>
          <a:bodyPr/>
          <a:lstStyle/>
          <a:p>
            <a:pPr eaLnBrk="1" hangingPunct="1"/>
            <a:r>
              <a:rPr lang="en-US" altLang="en-US" smtClean="0"/>
              <a:t>Resistive circuits used to obtain some percentage of the applied voltage source</a:t>
            </a:r>
          </a:p>
        </p:txBody>
      </p:sp>
      <p:pic>
        <p:nvPicPr>
          <p:cNvPr id="40964" name="Picture 4" descr="04-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1981200"/>
            <a:ext cx="5257800" cy="383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9906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Voltage Reference Points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209800"/>
            <a:ext cx="7772400" cy="3733800"/>
          </a:xfrm>
        </p:spPr>
        <p:txBody>
          <a:bodyPr/>
          <a:lstStyle/>
          <a:p>
            <a:pPr eaLnBrk="1" hangingPunct="1"/>
            <a:r>
              <a:rPr lang="en-US" altLang="en-US" smtClean="0"/>
              <a:t>The concept of voltage has both magnitude and polarity.</a:t>
            </a:r>
          </a:p>
          <a:p>
            <a:pPr eaLnBrk="1" hangingPunct="1"/>
            <a:endParaRPr lang="en-US" altLang="en-US" sz="2000" smtClean="0"/>
          </a:p>
          <a:p>
            <a:pPr eaLnBrk="1" hangingPunct="1"/>
            <a:r>
              <a:rPr lang="en-US" altLang="en-US" smtClean="0"/>
              <a:t>Specific points in a circuit to measure voltage</a:t>
            </a:r>
          </a:p>
          <a:p>
            <a:pPr lvl="1" algn="ctr" eaLnBrk="1" hangingPunct="1">
              <a:buFontTx/>
              <a:buNone/>
            </a:pPr>
            <a:r>
              <a:rPr lang="en-US" altLang="en-US" sz="3200" smtClean="0"/>
              <a:t>e.g., </a:t>
            </a:r>
            <a:r>
              <a:rPr lang="en-US" altLang="en-US" sz="3200" i="1" smtClean="0"/>
              <a:t>V</a:t>
            </a:r>
            <a:r>
              <a:rPr lang="en-US" altLang="en-US" sz="3200" i="1" baseline="-25000" smtClean="0"/>
              <a:t>ab</a:t>
            </a:r>
            <a:r>
              <a:rPr lang="en-US" altLang="en-US" sz="3200" smtClean="0"/>
              <a:t> or </a:t>
            </a:r>
            <a:r>
              <a:rPr lang="en-US" altLang="en-US" sz="3200" i="1" smtClean="0"/>
              <a:t>V</a:t>
            </a:r>
            <a:r>
              <a:rPr lang="en-US" altLang="en-US" sz="3200" i="1" baseline="-25000" smtClean="0"/>
              <a:t>b</a:t>
            </a:r>
            <a:endParaRPr lang="en-US" altLang="en-US" i="1" smtClean="0"/>
          </a:p>
          <a:p>
            <a:pPr algn="ctr" eaLnBrk="1" hangingPunct="1">
              <a:buFontTx/>
              <a:buNone/>
            </a:pPr>
            <a:endParaRPr lang="en-US" altLang="en-US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Series Circuits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438400"/>
            <a:ext cx="7772400" cy="3657600"/>
          </a:xfrm>
        </p:spPr>
        <p:txBody>
          <a:bodyPr/>
          <a:lstStyle/>
          <a:p>
            <a:pPr eaLnBrk="1" hangingPunct="1"/>
            <a:r>
              <a:rPr lang="en-US" altLang="en-US" smtClean="0"/>
              <a:t>Definition:  </a:t>
            </a:r>
            <a:r>
              <a:rPr lang="en-US" altLang="en-US" sz="2800" smtClean="0"/>
              <a:t>One path for current flow</a:t>
            </a:r>
          </a:p>
          <a:p>
            <a:pPr eaLnBrk="1" hangingPunct="1"/>
            <a:endParaRPr lang="en-US" altLang="en-US" sz="2000" smtClean="0"/>
          </a:p>
          <a:p>
            <a:pPr eaLnBrk="1" hangingPunct="1"/>
            <a:r>
              <a:rPr lang="en-US" altLang="en-US" smtClean="0"/>
              <a:t>Key Characteristic:  </a:t>
            </a:r>
            <a:r>
              <a:rPr lang="en-US" altLang="en-US" sz="2800" smtClean="0"/>
              <a:t>The current is the 	same at any point in the circuit.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9906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Voltage Reference Points (cont.)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286000"/>
            <a:ext cx="7772400" cy="4114800"/>
          </a:xfrm>
        </p:spPr>
        <p:txBody>
          <a:bodyPr/>
          <a:lstStyle/>
          <a:p>
            <a:pPr eaLnBrk="1" hangingPunct="1"/>
            <a:r>
              <a:rPr lang="en-US" altLang="en-US" smtClean="0"/>
              <a:t>The voltage measured at the first subscript notation is with respect to the second subscript.</a:t>
            </a:r>
          </a:p>
          <a:p>
            <a:pPr eaLnBrk="1" hangingPunct="1"/>
            <a:endParaRPr lang="en-US" altLang="en-US" smtClean="0"/>
          </a:p>
          <a:p>
            <a:pPr lvl="1" algn="ctr" eaLnBrk="1" hangingPunct="1">
              <a:buFontTx/>
              <a:buNone/>
            </a:pPr>
            <a:r>
              <a:rPr lang="en-US" altLang="en-US" sz="3200" smtClean="0"/>
              <a:t>e.g., </a:t>
            </a:r>
            <a:r>
              <a:rPr lang="en-US" altLang="en-US" sz="3200" i="1" smtClean="0"/>
              <a:t>V</a:t>
            </a:r>
            <a:r>
              <a:rPr lang="en-US" altLang="en-US" sz="3200" i="1" baseline="-25000" smtClean="0"/>
              <a:t>ab</a:t>
            </a:r>
            <a:r>
              <a:rPr lang="en-US" altLang="en-US" sz="3200" smtClean="0"/>
              <a:t>  =  -</a:t>
            </a:r>
            <a:r>
              <a:rPr lang="en-US" altLang="en-US" sz="3200" i="1" smtClean="0"/>
              <a:t>V</a:t>
            </a:r>
            <a:r>
              <a:rPr lang="en-US" altLang="en-US" sz="3200" i="1" baseline="-25000" smtClean="0"/>
              <a:t>ba</a:t>
            </a:r>
            <a:endParaRPr lang="en-US" altLang="en-US" i="1" smtClean="0"/>
          </a:p>
          <a:p>
            <a:pPr algn="ctr" eaLnBrk="1" hangingPunct="1">
              <a:buFontTx/>
              <a:buNone/>
            </a:pPr>
            <a:endParaRPr lang="en-US" altLang="en-US" smtClean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9906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Voltage Reference Points (cont.)</a:t>
            </a:r>
          </a:p>
        </p:txBody>
      </p:sp>
      <p:pic>
        <p:nvPicPr>
          <p:cNvPr id="44035" name="Picture 4" descr="04-2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2364"/>
          <a:stretch>
            <a:fillRect/>
          </a:stretch>
        </p:blipFill>
        <p:spPr bwMode="auto">
          <a:xfrm>
            <a:off x="4572000" y="2438400"/>
            <a:ext cx="4343400" cy="295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36" name="Picture 5" descr="04-2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349"/>
          <a:stretch>
            <a:fillRect/>
          </a:stretch>
        </p:blipFill>
        <p:spPr bwMode="auto">
          <a:xfrm>
            <a:off x="228600" y="2438400"/>
            <a:ext cx="4267200" cy="3030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Simpler Troubleshooting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772400" cy="4267200"/>
          </a:xfrm>
        </p:spPr>
        <p:txBody>
          <a:bodyPr/>
          <a:lstStyle/>
          <a:p>
            <a:pPr eaLnBrk="1" hangingPunct="1"/>
            <a:r>
              <a:rPr lang="en-US" altLang="en-US" b="1" smtClean="0"/>
              <a:t>S</a:t>
            </a:r>
            <a:r>
              <a:rPr lang="en-US" altLang="en-US" smtClean="0"/>
              <a:t>ymptoms:  Gather, verify and analyze</a:t>
            </a:r>
          </a:p>
          <a:p>
            <a:pPr eaLnBrk="1" hangingPunct="1"/>
            <a:r>
              <a:rPr lang="en-US" altLang="en-US" b="1" smtClean="0"/>
              <a:t>I</a:t>
            </a:r>
            <a:r>
              <a:rPr lang="en-US" altLang="en-US" smtClean="0"/>
              <a:t>dentify:  Possible areas of trouble</a:t>
            </a:r>
          </a:p>
          <a:p>
            <a:pPr eaLnBrk="1" hangingPunct="1"/>
            <a:r>
              <a:rPr lang="en-US" altLang="en-US" b="1" smtClean="0"/>
              <a:t>M</a:t>
            </a:r>
            <a:r>
              <a:rPr lang="en-US" altLang="en-US" smtClean="0"/>
              <a:t>ake:  Decisions—what, where</a:t>
            </a:r>
          </a:p>
          <a:p>
            <a:pPr eaLnBrk="1" hangingPunct="1"/>
            <a:r>
              <a:rPr lang="en-US" altLang="en-US" b="1" smtClean="0"/>
              <a:t>P</a:t>
            </a:r>
            <a:r>
              <a:rPr lang="en-US" altLang="en-US" smtClean="0"/>
              <a:t>erform:  Tests or measurements</a:t>
            </a:r>
          </a:p>
          <a:p>
            <a:pPr eaLnBrk="1" hangingPunct="1"/>
            <a:r>
              <a:rPr lang="en-US" altLang="en-US" b="1" smtClean="0"/>
              <a:t>L</a:t>
            </a:r>
            <a:r>
              <a:rPr lang="en-US" altLang="en-US" smtClean="0"/>
              <a:t>ocate:  Narrow problem area</a:t>
            </a:r>
          </a:p>
          <a:p>
            <a:pPr eaLnBrk="1" hangingPunct="1"/>
            <a:r>
              <a:rPr lang="en-US" altLang="en-US" b="1" smtClean="0"/>
              <a:t>E</a:t>
            </a:r>
            <a:r>
              <a:rPr lang="en-US" altLang="en-US" smtClean="0"/>
              <a:t>xamine:  New location </a:t>
            </a:r>
          </a:p>
          <a:p>
            <a:pPr eaLnBrk="1" hangingPunct="1"/>
            <a:r>
              <a:rPr lang="en-US" altLang="en-US" b="1" smtClean="0"/>
              <a:t>R</a:t>
            </a:r>
            <a:r>
              <a:rPr lang="en-US" altLang="en-US" smtClean="0"/>
              <a:t>epeat:  Procedure until problem found</a:t>
            </a:r>
            <a:endParaRPr lang="en-US" altLang="en-US" b="1" smtClean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Troubleshooting Levels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286000"/>
            <a:ext cx="7772400" cy="3810000"/>
          </a:xfrm>
        </p:spPr>
        <p:txBody>
          <a:bodyPr/>
          <a:lstStyle/>
          <a:p>
            <a:pPr eaLnBrk="1" hangingPunct="1"/>
            <a:r>
              <a:rPr lang="en-US" altLang="en-US" smtClean="0"/>
              <a:t>Block or module  </a:t>
            </a:r>
          </a:p>
          <a:p>
            <a:pPr eaLnBrk="1" hangingPunct="1"/>
            <a:r>
              <a:rPr lang="en-US" altLang="en-US" smtClean="0"/>
              <a:t>Component</a:t>
            </a:r>
          </a:p>
          <a:p>
            <a:pPr eaLnBrk="1" hangingPunct="1"/>
            <a:r>
              <a:rPr lang="en-US" altLang="en-US" smtClean="0"/>
              <a:t>System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858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Series Circuits (cont.)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3886200"/>
          </a:xfrm>
        </p:spPr>
        <p:txBody>
          <a:bodyPr/>
          <a:lstStyle/>
          <a:p>
            <a:pPr eaLnBrk="1" hangingPunct="1"/>
            <a:r>
              <a:rPr lang="en-US" altLang="en-US" smtClean="0"/>
              <a:t>Total resistance in a series circuit is the summation of the individual resistor values:</a:t>
            </a:r>
          </a:p>
          <a:p>
            <a:pPr eaLnBrk="1" hangingPunct="1"/>
            <a:endParaRPr lang="en-US" altLang="en-US" sz="2000" smtClean="0"/>
          </a:p>
          <a:p>
            <a:pPr algn="ctr" eaLnBrk="1" hangingPunct="1">
              <a:buFontTx/>
              <a:buNone/>
            </a:pPr>
            <a:r>
              <a:rPr lang="en-US" altLang="en-US" i="1" smtClean="0"/>
              <a:t>R</a:t>
            </a:r>
            <a:r>
              <a:rPr lang="en-US" altLang="en-US" i="1" baseline="-25000" smtClean="0"/>
              <a:t>T</a:t>
            </a:r>
            <a:r>
              <a:rPr lang="en-US" altLang="en-US" smtClean="0"/>
              <a:t> = </a:t>
            </a:r>
            <a:r>
              <a:rPr lang="en-US" altLang="en-US" i="1" smtClean="0"/>
              <a:t>R</a:t>
            </a:r>
            <a:r>
              <a:rPr lang="en-US" altLang="en-US" baseline="-25000" smtClean="0"/>
              <a:t>1 </a:t>
            </a:r>
            <a:r>
              <a:rPr lang="en-US" altLang="en-US" smtClean="0"/>
              <a:t>+ </a:t>
            </a:r>
            <a:r>
              <a:rPr lang="en-US" altLang="en-US" i="1" smtClean="0"/>
              <a:t>R</a:t>
            </a:r>
            <a:r>
              <a:rPr lang="en-US" altLang="en-US" baseline="-25000" smtClean="0"/>
              <a:t>2 </a:t>
            </a:r>
            <a:r>
              <a:rPr lang="en-US" altLang="en-US" smtClean="0"/>
              <a:t>+ </a:t>
            </a:r>
            <a:r>
              <a:rPr lang="en-US" altLang="en-US" i="1" smtClean="0"/>
              <a:t>R</a:t>
            </a:r>
            <a:r>
              <a:rPr lang="en-US" altLang="en-US" baseline="-25000" smtClean="0"/>
              <a:t>3 </a:t>
            </a:r>
            <a:r>
              <a:rPr lang="en-US" altLang="en-US" smtClean="0"/>
              <a:t>… + </a:t>
            </a:r>
            <a:r>
              <a:rPr lang="en-US" altLang="en-US" i="1" smtClean="0"/>
              <a:t>R</a:t>
            </a:r>
            <a:r>
              <a:rPr lang="en-US" altLang="en-US" i="1" baseline="-25000" smtClean="0"/>
              <a:t>n</a:t>
            </a:r>
            <a:r>
              <a:rPr lang="en-US" altLang="en-US" sz="2800" baseline="-25000" smtClean="0"/>
              <a:t> </a:t>
            </a:r>
          </a:p>
          <a:p>
            <a:pPr algn="ctr" eaLnBrk="1" hangingPunct="1">
              <a:buFontTx/>
              <a:buNone/>
            </a:pPr>
            <a:r>
              <a:rPr lang="en-US" altLang="en-US" sz="2800" smtClean="0"/>
              <a:t>Where </a:t>
            </a:r>
            <a:r>
              <a:rPr lang="en-US" altLang="en-US" sz="2800" i="1" smtClean="0"/>
              <a:t>n</a:t>
            </a:r>
            <a:r>
              <a:rPr lang="en-US" altLang="en-US" sz="2800" smtClean="0"/>
              <a:t> = the number of resistors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Series Circuits (cont.)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Total resistance in a series circuit can also be found using Ohm’s law.</a:t>
            </a:r>
          </a:p>
          <a:p>
            <a:pPr eaLnBrk="1" hangingPunct="1"/>
            <a:endParaRPr lang="en-US" altLang="en-US" sz="2000" smtClean="0"/>
          </a:p>
          <a:p>
            <a:pPr eaLnBrk="1" hangingPunct="1"/>
            <a:r>
              <a:rPr lang="en-US" altLang="en-US" smtClean="0"/>
              <a:t>Total resistance is equal to the circuit voltage divided by the current flowing in the circuit.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990600"/>
          </a:xfrm>
        </p:spPr>
        <p:txBody>
          <a:bodyPr/>
          <a:lstStyle/>
          <a:p>
            <a:pPr eaLnBrk="1" hangingPunct="1"/>
            <a:r>
              <a:rPr lang="en-US" altLang="en-US" smtClean="0"/>
              <a:t>Mathematical Expression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276600"/>
            <a:ext cx="6400800" cy="1752600"/>
          </a:xfrm>
        </p:spPr>
        <p:txBody>
          <a:bodyPr/>
          <a:lstStyle/>
          <a:p>
            <a:pPr eaLnBrk="1" hangingPunct="1"/>
            <a:endParaRPr lang="en-US" altLang="en-US" sz="3600" smtClean="0"/>
          </a:p>
          <a:p>
            <a:pPr eaLnBrk="1" hangingPunct="1"/>
            <a:r>
              <a:rPr lang="en-US" altLang="en-US" sz="3600" smtClean="0"/>
              <a:t>Remember, </a:t>
            </a:r>
            <a:r>
              <a:rPr lang="en-US" altLang="en-US" sz="3600" i="1" smtClean="0"/>
              <a:t>I</a:t>
            </a:r>
            <a:r>
              <a:rPr lang="en-US" altLang="en-US" sz="3600" i="1" baseline="-25000" smtClean="0"/>
              <a:t>T</a:t>
            </a:r>
            <a:r>
              <a:rPr lang="en-US" altLang="en-US" sz="3600" baseline="-25000" smtClean="0"/>
              <a:t>  </a:t>
            </a:r>
            <a:r>
              <a:rPr lang="en-US" altLang="en-US" sz="3600" smtClean="0"/>
              <a:t>is the same at any point in the circuit.</a:t>
            </a:r>
            <a:endParaRPr lang="en-US" altLang="en-US" baseline="-25000" smtClean="0"/>
          </a:p>
        </p:txBody>
      </p:sp>
      <p:graphicFrame>
        <p:nvGraphicFramePr>
          <p:cNvPr id="1026" name="Object 2048"/>
          <p:cNvGraphicFramePr>
            <a:graphicFrameLocks noChangeAspect="1"/>
          </p:cNvGraphicFramePr>
          <p:nvPr/>
        </p:nvGraphicFramePr>
        <p:xfrm>
          <a:off x="3733800" y="2133600"/>
          <a:ext cx="1676400" cy="1262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Equation" r:id="rId3" imgW="571320" imgH="431640" progId="Equation.3">
                  <p:embed/>
                </p:oleObj>
              </mc:Choice>
              <mc:Fallback>
                <p:oleObj name="Equation" r:id="rId3" imgW="571320" imgH="431640" progId="Equation.3">
                  <p:embed/>
                  <p:pic>
                    <p:nvPicPr>
                      <p:cNvPr id="0" name="Object 20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2133600"/>
                        <a:ext cx="1676400" cy="1262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Ohm’s Law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The equation may also be arranged to solve for Total Voltage (</a:t>
            </a:r>
            <a:r>
              <a:rPr lang="en-US" altLang="en-US" i="1" smtClean="0"/>
              <a:t>V</a:t>
            </a:r>
            <a:r>
              <a:rPr lang="en-US" altLang="en-US" i="1" baseline="-25000" smtClean="0"/>
              <a:t>T</a:t>
            </a:r>
            <a:r>
              <a:rPr lang="en-US" altLang="en-US" smtClean="0"/>
              <a:t>) or Total Current (</a:t>
            </a:r>
            <a:r>
              <a:rPr lang="en-US" altLang="en-US" i="1" smtClean="0"/>
              <a:t>I</a:t>
            </a:r>
            <a:r>
              <a:rPr lang="en-US" altLang="en-US" i="1" baseline="-25000" smtClean="0"/>
              <a:t>T</a:t>
            </a:r>
            <a:r>
              <a:rPr lang="en-US" altLang="en-US" smtClean="0"/>
              <a:t>):</a:t>
            </a:r>
            <a:endParaRPr lang="en-US" altLang="en-US" baseline="-25000" smtClean="0"/>
          </a:p>
        </p:txBody>
      </p:sp>
      <p:graphicFrame>
        <p:nvGraphicFramePr>
          <p:cNvPr id="2050" name="Object 1024"/>
          <p:cNvGraphicFramePr>
            <a:graphicFrameLocks noChangeAspect="1"/>
          </p:cNvGraphicFramePr>
          <p:nvPr/>
        </p:nvGraphicFramePr>
        <p:xfrm>
          <a:off x="1905000" y="4114800"/>
          <a:ext cx="5233988" cy="1212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Equation" r:id="rId3" imgW="1854000" imgH="431640" progId="Equation.3">
                  <p:embed/>
                </p:oleObj>
              </mc:Choice>
              <mc:Fallback>
                <p:oleObj name="Equation" r:id="rId3" imgW="1854000" imgH="431640" progId="Equation.3">
                  <p:embed/>
                  <p:pic>
                    <p:nvPicPr>
                      <p:cNvPr id="0" name="Object 10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4114800"/>
                        <a:ext cx="5233988" cy="1212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Concept of Voltage Drop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209800"/>
            <a:ext cx="7772400" cy="3733800"/>
          </a:xfrm>
        </p:spPr>
        <p:txBody>
          <a:bodyPr/>
          <a:lstStyle/>
          <a:p>
            <a:pPr eaLnBrk="1" hangingPunct="1"/>
            <a:r>
              <a:rPr lang="en-US" altLang="en-US" smtClean="0"/>
              <a:t>A voltage drop is typically thought of as a voltage produced by allowing a current to flow through a resistance.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0668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Voltage Drops in a </a:t>
            </a:r>
            <a:br>
              <a:rPr lang="en-US" altLang="en-US" smtClean="0"/>
            </a:br>
            <a:r>
              <a:rPr lang="en-US" altLang="en-US" smtClean="0"/>
              <a:t>Series Circuit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286000"/>
            <a:ext cx="7772400" cy="3810000"/>
          </a:xfrm>
        </p:spPr>
        <p:txBody>
          <a:bodyPr/>
          <a:lstStyle/>
          <a:p>
            <a:pPr eaLnBrk="1" hangingPunct="1"/>
            <a:endParaRPr lang="en-US" altLang="en-US" smtClean="0"/>
          </a:p>
          <a:p>
            <a:pPr eaLnBrk="1" hangingPunct="1"/>
            <a:r>
              <a:rPr lang="en-US" altLang="en-US" smtClean="0"/>
              <a:t>The voltage drop across a resistor in a series circuit is produced from the current flow through the resistor.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Blank Presentation">
  <a:themeElements>
    <a:clrScheme name="1_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6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61" charset="-128"/>
          </a:defRPr>
        </a:defPPr>
      </a:lstStyle>
    </a:lnDef>
  </a:objectDefaults>
  <a:extraClrSchemeLst>
    <a:extraClrScheme>
      <a:clrScheme name="1_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EFV</Template>
  <TotalTime>361</TotalTime>
  <Words>861</Words>
  <Application>Microsoft Office PowerPoint</Application>
  <PresentationFormat>On-screen Show (4:3)</PresentationFormat>
  <Paragraphs>127</Paragraphs>
  <Slides>33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9" baseType="lpstr">
      <vt:lpstr>Arial</vt:lpstr>
      <vt:lpstr>ＭＳ Ｐゴシック</vt:lpstr>
      <vt:lpstr>Calibri</vt:lpstr>
      <vt:lpstr>Symbol</vt:lpstr>
      <vt:lpstr>1_Blank Presentation</vt:lpstr>
      <vt:lpstr>Microsoft Equation 3.0</vt:lpstr>
      <vt:lpstr>PowerPoint Presentation</vt:lpstr>
      <vt:lpstr>CHAPTER 4</vt:lpstr>
      <vt:lpstr>Series Circuits</vt:lpstr>
      <vt:lpstr>Series Circuits (cont.)</vt:lpstr>
      <vt:lpstr>Series Circuits (cont.)</vt:lpstr>
      <vt:lpstr>Mathematical Expression</vt:lpstr>
      <vt:lpstr>Ohm’s Law</vt:lpstr>
      <vt:lpstr>Concept of Voltage Drop</vt:lpstr>
      <vt:lpstr>Voltage Drops in a  Series Circuit</vt:lpstr>
      <vt:lpstr>Calculating a Voltage Drop</vt:lpstr>
      <vt:lpstr>Voltage Divider Rule</vt:lpstr>
      <vt:lpstr>Term Definitions</vt:lpstr>
      <vt:lpstr>Kirchhoff’s Voltage Law</vt:lpstr>
      <vt:lpstr>Kirchhoff’s Voltage Law (cont.)</vt:lpstr>
      <vt:lpstr>Kirchhoff’s Voltage Law (cont.)</vt:lpstr>
      <vt:lpstr>Power in Series Circuits</vt:lpstr>
      <vt:lpstr>Power in Series Circuits (cont.)</vt:lpstr>
      <vt:lpstr>Power in Series Circuits (cont.)</vt:lpstr>
      <vt:lpstr>Power in Series Circuits (cont.)</vt:lpstr>
      <vt:lpstr>Power in Series Circuits (cont.)</vt:lpstr>
      <vt:lpstr>Opens in a Series Circuit</vt:lpstr>
      <vt:lpstr>Opens in a Series Circuit (cont.)</vt:lpstr>
      <vt:lpstr>Shorts in a Series Circuit </vt:lpstr>
      <vt:lpstr>Shorts in a Series Circuit (cont.)</vt:lpstr>
      <vt:lpstr>Shorts</vt:lpstr>
      <vt:lpstr>Multiple Voltage Sources  in Series</vt:lpstr>
      <vt:lpstr>Multiple Voltage Sources  in Series (cont.)</vt:lpstr>
      <vt:lpstr>Voltage Divider</vt:lpstr>
      <vt:lpstr>Voltage Reference Points</vt:lpstr>
      <vt:lpstr>Voltage Reference Points (cont.)</vt:lpstr>
      <vt:lpstr>Voltage Reference Points (cont.)</vt:lpstr>
      <vt:lpstr>Simpler Troubleshooting</vt:lpstr>
      <vt:lpstr>Troubleshooting Levels</vt:lpstr>
    </vt:vector>
  </TitlesOfParts>
  <Company>DeVRY Institute of Technology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FOUR</dc:title>
  <dc:creator>DeVRY</dc:creator>
  <cp:lastModifiedBy>Andy Bell</cp:lastModifiedBy>
  <cp:revision>66</cp:revision>
  <dcterms:created xsi:type="dcterms:W3CDTF">2002-04-21T15:43:13Z</dcterms:created>
  <dcterms:modified xsi:type="dcterms:W3CDTF">2014-09-25T19:20:15Z</dcterms:modified>
</cp:coreProperties>
</file>